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slides/slide3.xml" ContentType="application/vnd.openxmlformats-officedocument.presentationml.slide+xml"/>
  <Override PartName="/ppt/notesSlides/notesSlide32.xml" ContentType="application/vnd.openxmlformats-officedocument.presentationml.notesSlid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17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24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6858000" type="screen4x3"/>
  <p:notesSz cx="6797675" cy="9926638"/>
  <p:defaultTextStyle>
    <a:defPPr>
      <a:defRPr lang="it-IT"/>
    </a:defPPr>
    <a:lvl1pPr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2pPr>
    <a:lvl3pPr marL="9144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3pPr>
    <a:lvl4pPr marL="13716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4pPr>
    <a:lvl5pPr marL="18288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5pPr>
    <a:lvl6pPr marL="22860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6pPr>
    <a:lvl7pPr marL="27432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7pPr>
    <a:lvl8pPr marL="32004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8pPr>
    <a:lvl9pPr marL="36576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28" d="100"/>
          <a:sy n="128" d="100"/>
        </p:scale>
        <p:origin x="1544" y="17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 /><Relationship Id="rId48" Type="http://schemas.openxmlformats.org/officeDocument/2006/relationships/tableStyles" Target="tableStyles.xml" /><Relationship Id="rId4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9111625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122512443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131172554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0861965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  <a:endParaRPr/>
          </a:p>
          <a:p>
            <a:pPr lvl="1">
              <a:defRPr/>
            </a:pPr>
            <a:r>
              <a:rPr lang="it-IT"/>
              <a:t>Second level</a:t>
            </a:r>
            <a:endParaRPr/>
          </a:p>
          <a:p>
            <a:pPr lvl="2">
              <a:defRPr/>
            </a:pPr>
            <a:r>
              <a:rPr lang="it-IT"/>
              <a:t>Third level</a:t>
            </a:r>
            <a:endParaRPr/>
          </a:p>
          <a:p>
            <a:pPr lvl="3">
              <a:defRPr/>
            </a:pPr>
            <a:r>
              <a:rPr lang="it-IT"/>
              <a:t>Fourth level</a:t>
            </a:r>
            <a:endParaRPr/>
          </a:p>
          <a:p>
            <a:pPr lvl="4">
              <a:defRPr/>
            </a:pPr>
            <a:r>
              <a:rPr lang="it-IT"/>
              <a:t>Fifth level</a:t>
            </a:r>
            <a:endParaRPr/>
          </a:p>
        </p:txBody>
      </p:sp>
      <p:sp>
        <p:nvSpPr>
          <p:cNvPr id="1639412303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5070223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F6425F76-5FCB-3E42-9F4B-C72054CFC5AB}" type="slidenum">
              <a:rPr lang="it-IT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C15665-FA93-0FC5-E879-11A903AF95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07309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855380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773988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5EC65C0-09D0-A4B4-27DE-EADFA11038E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434347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21998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752406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41748E5-E0A2-891B-EA4A-0B7ACCE8094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45677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864427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Spostandoci al cuore interattivo del sistema, come potete vedere in questa schermata, sono state sviluppate una serie di pagine web dedicate a fornire un 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granulare</a:t>
            </a:r>
            <a:r>
              <a:rPr/>
              <a:t> del microco</a:t>
            </a:r>
            <a:r>
              <a:rPr/>
              <a:t>ntrollore.</a:t>
            </a:r>
            <a:endParaRPr/>
          </a:p>
        </p:txBody>
      </p:sp>
      <p:sp>
        <p:nvSpPr>
          <p:cNvPr id="108646348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777298B-895C-E401-DE6F-5F839F56A8F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08413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245258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'Monitor'</a:t>
            </a:r>
            <a:endParaRPr/>
          </a:p>
        </p:txBody>
      </p:sp>
      <p:sp>
        <p:nvSpPr>
          <p:cNvPr id="29855061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BDF0003-034A-CAB2-8881-725C4036492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587475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847709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Qui visualizziamo in tempo reale l'utilizzo della memoria Heap,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dettagli cruciali come la frequenza della CPU, lo spazio Flash disponibile, e lo stato della connettività Wi-Fi. Questa pagina è progettata per fornire una chiara diagnostica delle prestazioni senza impattare sulle risorse dell'ESP32.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particolarmente utile mantenerla sempre aperta, specialmente durante sessioni di stress test o utilizzi intensivi, poiché permette di prevenire errori causati da un overflow della memoria Heap, garantendo un controllo costante e l'affidabilità del sistema anche nelle condizioni più estreme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6444393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7E31CD-C5A8-9F24-345D-8E8DA53E94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92568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575296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A tal proposito, per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mitigare i potenziali problemi legati alle intrinseche limitazioni hardware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È stato integrato un "bottone"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'Cleanup Heap' che permette di invocare manualmente il garbage collector dell'ESP32, forzando il rilascio di memoria e garantendo così la stabilità e la robustezza del sistema in ogni condizione.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433914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3474A5D-04E4-2D7A-3C9A-D13F0968D20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08410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419807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Inoltre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potete vedere, abbiamo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un bottone che ci permette di esportare tutte le metriche di sistema in un file csv.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Che ci consente di effettuare analisi offline.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018110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BDCFF4-49DD-13F4-C6E5-04F0DD35D66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18452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147372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Per effettuare uno studio piu approfondito di tali metriche e’ stata creata una sezione apposita, visibile cliccando il pulsante Dettagli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1799804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38C6B7-3603-C51A-2210-A7523399243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74052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816011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Affronto ora 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sfide critiche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che ho incontrato, emerse quando il sistema è sottoposto a stress.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 riscontrato che il caricamento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web dinamiche e complesse, in particolare quelle contenenti grafici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(il cui CSS e JS sono interamente disponibili offline sull'ESP, impattando comunque notevolmente) 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 pagine di history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(che devono inviare molti dati), genera molteplici richieste HTTP in contemporanea.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può causare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carenza di memoria Heap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impedendo l'invio completo delle stringhe HTML e manifestandosi con pagine parziali o completamente bianche.</a:t>
            </a: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Nei casi più estremi, con numerose registrazioni in parallelo e un'intensa attività sulle pagine dinamiche, ho purtroppo rilevato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crash anomalo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affrontare queste problematiche, ho adottato una strategia proattiva: ho tentato di mitigarle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suddividendo le pagine web in componenti più piccoli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orchestrando il loro caricamento tramite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asincrone con intervalli di tempo differenziati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per questo motivo che, in alcune delle pagine più complesse, ho scelto di non includere la navbar, al fine di ridurre al minimo il consumo di memoria e migliorare la stabilità.</a:t>
            </a:r>
            <a:endParaRPr/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evidente che tali limitazioni sono intrinseche all'hardware dell'ESP32 che, seppur versatile, presenta risorse di memoria e capacità di calcolo finite.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superare definitivamente questi ostacoli, ho individuato ulteriori soluzioni strategiche: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progettazione di un sistema distribuito con suddivisione dei compiti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approccio più complesso ma già contemplato dal framework architetturale del mio progetto.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incremento della memoria del dispositivo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considerando che sono disponibili sul mercato versioni dell'ESP32 con prestazioni e capacità superiori."</a:t>
            </a:r>
            <a:endParaRPr/>
          </a:p>
        </p:txBody>
      </p:sp>
      <p:sp>
        <p:nvSpPr>
          <p:cNvPr id="180916311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99DD6F-F9F9-943A-8DFC-04AC56E790F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866710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7481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la nostra attenzione ora sulla pagina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'Pinout'</a:t>
            </a:r>
            <a:endParaRPr/>
          </a:p>
        </p:txBody>
      </p:sp>
      <p:sp>
        <p:nvSpPr>
          <p:cNvPr id="140763916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EE9F50-BD48-61D8-CF76-B4F483967BE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5438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078557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Oggi ho il piacere di presentarvi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 progetto incentrato sull'acquisizione di parametri attraverso il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versatile microcontrollore ESP32.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34209564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6425F76-5FCB-3E42-9F4B-C72054CFC5AB}" type="slidenum">
              <a:rPr lang="it-IT"/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54755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569648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sezione sono mostrati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elenco dettagliato dei pin GPIO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disponibili sulla board di sviluppo, assieme a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descrizione chiara delle loro funzionalità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essenziale per comprendere rapidamente le capacità di ogni pin e facilitare la configurazione.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49454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AE175F6-89CF-FCDE-61C0-58A1A352B136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67409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576013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i pin configurati come input, è possibile visualizzare in tempo reale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valore di tensione letto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fornendo un feedback cruciale per il monitoraggio e la diagnostica.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1617176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0DC953-7F3D-F0E6-AF02-EE3FB0EAD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88642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109024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tramite il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bottone 'Edit'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modificare ogni singola informazione relativa al pin</a:t>
            </a:r>
            <a:r>
              <a:rPr/>
              <a:t> selezionato.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46992289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8433B75-8EE8-72BF-9B84-4C54A3E10CC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88040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69092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come potete vedere, questa schermata ci mostra la pagina di modifica dedicata al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Pin 23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dove è possibile personalizzare parametri come il tipo di pin (qui configurato come SPI), se è un input o un output, e aggiungere note descrittive, garantendo massima flessibilità e adattabilità alle diverse esigenze progettuali.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081019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864CA8D-C6A3-354E-D378-6F0BF33310B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40438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336631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questa pagina offre la capacità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avviare e stoppare registrazioni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i pin selezionati, con intervalli di tempo configurabili direttamente tramite l'apposito campo testuale.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673924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EF43510-2D0E-C2A6-2C0B-C110B17FF471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59879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8661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risultati di tali registrazioni sono poi consultabili nella pagina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'Pin History', dedicata alla storicizzazione. Come potete vedere , questa sezione permette non solo di visualizzare lo storico dei valori registrati per ciascun pin, ma anche di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questi dati in formato CSV, modificare tali valori o cancellarli dalla memoria  per un'analisi approfondita o una gestione personalizzata dei dati.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235077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8EBB52F-54E4-7FC9-957D-662E12B183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705541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448134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Focalizziamo ora la nostra attenzione sulle pagine dedicate all'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integrazione e al controllo avanzato della board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Queste sezioni  consenteno un'interazione profonda con i componenti hardware e i protocolli di comunicazione.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particolare, abbiamo: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alla comunicazione Modbus (evidenziate in rosso);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/>
          </a:p>
        </p:txBody>
      </p:sp>
      <p:sp>
        <p:nvSpPr>
          <p:cNvPr id="55888278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09C0C2-E8A4-8D43-98A4-362143DC9FC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02172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363892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Proseguiamo la nostra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esplorazione</a:t>
            </a:r>
            <a:r>
              <a:rPr/>
              <a:t> con la pagina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Register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sezione di sinistra,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'Monitor as Master'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possiamo configurare l'indirizzo e il tipo di registro da monitorare,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al nostro sistema di 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interrogare e leggere dati da dispositivi Modbus Slave esterni.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destra, la sezione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'Write as Slave'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offre la possibilità di impostare un valore per un registro specifico e un tipo di registro, consentendo all'ESP32 di comportarsi come un dispositivo  pronto a rispondere alle richieste di un Master esterno.</a:t>
            </a:r>
            <a:endParaRPr/>
          </a:p>
        </p:txBody>
      </p:sp>
      <p:sp>
        <p:nvSpPr>
          <p:cNvPr id="172274485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F1AB28-B1F8-AC1C-7415-67FE16CAC70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34383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55114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Ecco un Breve esempio di utilizzo: </a:t>
            </a:r>
            <a:endParaRPr/>
          </a:p>
        </p:txBody>
      </p:sp>
      <p:sp>
        <p:nvSpPr>
          <p:cNvPr id="17849792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335BF7-9118-7B11-FDEF-75CA11A606F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68221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331503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462674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C51ABB9-D456-1729-6A9D-A265213BD81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90954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255595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Questo sistema è stato ideato per raccogliere un'ampia varietà di dati: dai semplici segnali di corrente e tensione ai più complessi segnali analogici provenienti da sonde di temperatura come PT100, PT1000 e termocoppie.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Non solo, ALPHA è anche capace di orchestrare con precisione il comportamento di uscite digitali e analogiche, offrendo un controllo completo sull'ambiente circostante.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Costruito su un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hardware all'avanguardia fornito da un'azienda collaborante,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ALPHA è un sistema robusto, progettato per garantire la massima precisione nella raccolta e gestione dei dati. 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 la sua forza va oltre la mera acquisizione: ALPHA si distingue come una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piattaforma di comunicazione completa, estendendo la sua portata ben oltre i confini fisici.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all'implementazione del protocollo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RTU (su RS485) e all'utilizzo della connettività Wi-Fi integrata dell'ESP32, assicuriamo una comunicazione flessibile e affidabile con dispositivi esterni, aprendo scenari avanzati di automazione e controllo.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 per garantire che nessun dato prezioso vada perso, la gestione avviene tramite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esportazione in file CSV, una soluzione ottimizzata per la storicizzazione e l'analisi successiva, mantenendo sempre un'attenzione prioritaria alle prestazioni complessive del sistema.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8986598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3F87005-8204-B6A6-3A8B-169DB2FAB37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02512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290721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Similmente a quanto visto per i pin, questa pagina estende le sue capacità di gestione dati: cliccando su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'Store'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possibile memorizzare il singolo valore letto. 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Inoltre, i pulsanti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'Record' e 'Stop'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permettono di avviare o interrompere un thread dedicato che, ogni secondo, aggiunge continuamente valori a un'apposita struttura dati.</a:t>
            </a:r>
            <a:endParaRPr/>
          </a:p>
        </p:txBody>
      </p:sp>
      <p:sp>
        <p:nvSpPr>
          <p:cNvPr id="210569739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20F14A7-BC71-EBAA-2071-488697E1DBC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88766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717331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 valori memorizzati sono visibili in formato testuale nella pagina history modbus qui rappresentata, ...</a:t>
            </a:r>
            <a:endParaRPr/>
          </a:p>
        </p:txBody>
      </p:sp>
      <p:sp>
        <p:nvSpPr>
          <p:cNvPr id="3393844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79F7D65-B57F-FA50-DE45-20DC172B442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7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619480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E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un'analisi più visiva, è possibile consultarne una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versione grafica nella pagina apposita, 'Graph'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Ovviamente, questa visualizzazione assume pieno significato quando vengono memorizzati più valori per registro, permettendo di osservare le tendenze nel tempo. Anche da qui, è possibile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esportare i dati del grafico in formato CSV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ulteriori analisi.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81817623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39AB672-3E7E-CBB9-C6FC-4005B275A04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43046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37856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Pagine dedicate all' interazione con l‘ADS (evidenziate in verde):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dunque alla Lettura ed elaborazione dei vari segnali presenti sulla board:</a:t>
            </a:r>
            <a:endParaRPr/>
          </a:p>
        </p:txBody>
      </p:sp>
      <p:sp>
        <p:nvSpPr>
          <p:cNvPr id="82018276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E64FE19-E4AC-F78F-3898-3C8FCEBA884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94727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349045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questa pagina tramite il menu a tendina e possibile selezionare il segnale che si intende andare a leggere dalla board.</a:t>
            </a:r>
            <a:endParaRPr/>
          </a:p>
        </p:txBody>
      </p:sp>
      <p:sp>
        <p:nvSpPr>
          <p:cNvPr id="155715480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AEABC7C-007E-476C-BB5D-80AA01EF31F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70977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32676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 seleziona segnale desiderato tramite la pagina web vista precedentemente,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mux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CD405xB.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Seleziona ingresso desiderato (utilizzando i pin 12, 13 e 14)  e lo collega all ingresso A0 dell ADS1115.</a:t>
            </a:r>
            <a:endParaRPr/>
          </a:p>
        </p:txBody>
      </p:sp>
      <p:sp>
        <p:nvSpPr>
          <p:cNvPr id="164191841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5CA853E-1323-E7D0-E53A-8821C73B8674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36312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40295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L'ADS campiona il segnale con elevata precisione (16 bit) e lo trasmette tramite l'interfaccia I2C.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garantire il corretto funzionamento della comunicazione, il segnale SDA dell'ADS è collegato al pin 21 dell'ESP.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 sincronizzazione del clock, essenziale per la comunicazione, è gestita tramite il collegamento del pin SCL dell'ADS all'apposito pin 22 dell'ESP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1080329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F17F257-B3C8-63D2-5F53-5510F327E76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2843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051885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 seguto della ricezione del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segnale, l'ESP lo elabora adeguatamente in base al tipo selezionato (ad esempio, applicando linearizzazioni per le sonde) e ne visualizza i risultati all'utente tramite una pagina web dedicata.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280780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4656382-9F51-587B-AC5D-254E368E33C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052715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525195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Riportata in questa slide.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r>
              <a:rPr/>
              <a:t>In alto possiamo vedere il valore letto in tempo reale</a:t>
            </a:r>
            <a:endParaRPr/>
          </a:p>
          <a:p>
            <a:pPr marL="217793" indent="-217793">
              <a:buFont typeface="Arial"/>
              <a:buChar char="–"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-sotto e disponibile un grafico con i valori registrati , e infine i bottoni per avviare / terminare le registrazioni.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5571798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1285B76-5905-B29F-45F4-8D6C740DC98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32464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637043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Alla seguente pagina e’ disponibile un formato testuale delle registrazioni effettuate.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8143936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2C6E9B5-8012-9D5F-532F-A3520A3083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530792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550583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ecco un esempio pratico di come dobbiamo procedere utilizzare il  dispositivo.</a:t>
            </a:r>
            <a:endParaRPr/>
          </a:p>
        </p:txBody>
      </p:sp>
      <p:sp>
        <p:nvSpPr>
          <p:cNvPr id="14401014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2ACAFA2-FA7F-6C87-444C-A0542489E42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Passando alle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Tecnologie Utilizzate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in questo progetto, come potete vedere da questa slide, abbiamo adottato un mix strategico di strumenti per garantire sia l'efficienza a basso livello che una user experience moderna e funzionale.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cuore pulsante di tutto il sistema, in particolare per quanto riguarda l'acquisizione e l'elaborazione del segnale di cui parlavamo poco fa, è stato sviluppato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prevalentemente in C++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le sue  capacità in termini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controllo hardware, ottimizzazione delle prestazioni e gestione efficiente delle risorse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B209A6-0187-3958-5839-0A285F7CB7C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531B5C-8E4A-CA09-162C-7A0C0D7B14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67811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04901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dunque giunti al termine di questa presentazione.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Desidero ringraziare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tutti i presenti per la cortese attenzione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qualsiasi ulteriore chiarimento o approfondimento, lascio a vostra disposizione i miei contatti.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Ora, resto a completa disposizione per rispondere a eventuali domande nel tempo che ci rimane.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 auguro una buona giornata!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7420176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E926D8-03A5-83A3-8ABE-F641ED8B6D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8265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373990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976954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FF17896-9DB5-28EC-8AFA-C994BA62CE6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58978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034763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28744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EC0C340-D026-AF80-D331-CA8BA5D92A5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59336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117768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Procediamo dunque con la configurazione del wifi:</a:t>
            </a:r>
            <a:endParaRPr/>
          </a:p>
        </p:txBody>
      </p:sp>
      <p:sp>
        <p:nvSpPr>
          <p:cNvPr id="165202523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E8CC655-1BB1-2099-78E0-1653B273EDA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80265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697882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615929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1888305-2098-0C95-42C0-31BBB93A49E5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0714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926606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33511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064664C-7D61-0126-9B5F-857B2C4499A8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rima pagin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743523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323850" y="1700808"/>
            <a:ext cx="7848550" cy="72007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000" b="1" cap="small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Project Title</a:t>
            </a:r>
            <a:endParaRPr/>
          </a:p>
        </p:txBody>
      </p:sp>
      <p:sp>
        <p:nvSpPr>
          <p:cNvPr id="526674455" name="Segnaposto testo 1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cxnSp>
        <p:nvCxnSpPr>
          <p:cNvPr id="1757994815" name="Connettore 1 10"/>
          <p:cNvCxnSpPr/>
          <p:nvPr userDrawn="1"/>
        </p:nvCxnSpPr>
        <p:spPr bwMode="auto"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9763336" name="Segnaposto testo 1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Student</a:t>
            </a:r>
            <a:endParaRPr/>
          </a:p>
        </p:txBody>
      </p:sp>
      <p:sp>
        <p:nvSpPr>
          <p:cNvPr id="1838875640" name="Segnaposto testo 12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Electrical Engineering</a:t>
            </a:r>
            <a:endParaRPr/>
          </a:p>
        </p:txBody>
      </p:sp>
      <p:cxnSp>
        <p:nvCxnSpPr>
          <p:cNvPr id="284423479" name="Connettore 1 24"/>
          <p:cNvCxnSpPr/>
          <p:nvPr userDrawn="1"/>
        </p:nvCxnSpPr>
        <p:spPr bwMode="auto"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3473356" name="Segnaposto testo 12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Profile</a:t>
            </a:r>
            <a:endParaRPr/>
          </a:p>
        </p:txBody>
      </p:sp>
      <p:sp>
        <p:nvSpPr>
          <p:cNvPr id="705043531" name="Segnaposto testo 12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Module + code</a:t>
            </a:r>
            <a:endParaRPr/>
          </a:p>
        </p:txBody>
      </p:sp>
      <p:sp>
        <p:nvSpPr>
          <p:cNvPr id="811289189" name="Segnaposto testo 12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marL="4763" indent="-4763">
              <a:defRPr/>
            </a:pPr>
            <a:r>
              <a:rPr lang="en-US"/>
              <a:t>[Thesis Project </a:t>
            </a:r>
            <a:br>
              <a:rPr lang="en-US"/>
            </a:br>
            <a:r>
              <a:rPr lang="en-US"/>
              <a:t>Code... </a:t>
            </a:r>
            <a:r>
              <a:rPr lang="en-US" sz="800" i="1"/>
              <a:t>(e.g.: MP12_0001)</a:t>
            </a:r>
            <a:endParaRPr lang="en-US" i="1"/>
          </a:p>
        </p:txBody>
      </p:sp>
      <p:sp>
        <p:nvSpPr>
          <p:cNvPr id="705359725" name="Segnaposto testo 12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Tutor</a:t>
            </a:r>
            <a:endParaRPr/>
          </a:p>
        </p:txBody>
      </p:sp>
      <p:sp>
        <p:nvSpPr>
          <p:cNvPr id="1291479517" name="Segnaposto testo 12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sp>
        <p:nvSpPr>
          <p:cNvPr id="189278013" name="Segnaposto testo 12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company (if available)</a:t>
            </a:r>
            <a:endParaRPr/>
          </a:p>
        </p:txBody>
      </p:sp>
      <p:cxnSp>
        <p:nvCxnSpPr>
          <p:cNvPr id="1392532248" name="Connettore 1 44"/>
          <p:cNvCxnSpPr/>
          <p:nvPr userDrawn="1"/>
        </p:nvCxnSpPr>
        <p:spPr bwMode="auto"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1489913" name="Segnaposto testo 1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Company</a:t>
            </a:r>
            <a:endParaRPr/>
          </a:p>
        </p:txBody>
      </p:sp>
      <p:sp>
        <p:nvSpPr>
          <p:cNvPr id="2118427118" name="Segnaposto testo 12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Year</a:t>
            </a:r>
            <a:endParaRPr/>
          </a:p>
        </p:txBody>
      </p:sp>
      <p:sp>
        <p:nvSpPr>
          <p:cNvPr id="547928171" name="Segnaposto testo 1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YYYY</a:t>
            </a:r>
            <a:endParaRPr/>
          </a:p>
        </p:txBody>
      </p:sp>
      <p:sp>
        <p:nvSpPr>
          <p:cNvPr id="364984262" name="Segnaposto testo 12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Advisor</a:t>
            </a:r>
            <a:endParaRPr/>
          </a:p>
        </p:txBody>
      </p:sp>
      <p:sp>
        <p:nvSpPr>
          <p:cNvPr id="364200801" name="Segnaposto testo 1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pic>
        <p:nvPicPr>
          <p:cNvPr id="580010669" name="Immagine 9" descr="Modulo_SUPSI_DTI.gif"/>
          <p:cNvPicPr>
            <a:picLocks noChangeAspect="1"/>
          </p:cNvPicPr>
          <p:nvPr userDrawn="1"/>
        </p:nvPicPr>
        <p:blipFill>
          <a:blip r:embed="rId2"/>
          <a:srcRect l="0" t="78919" r="0" b="0"/>
          <a:stretch/>
        </p:blipFill>
        <p:spPr bwMode="auto">
          <a:xfrm>
            <a:off x="341313" y="620688"/>
            <a:ext cx="407511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9986278" name="Segnaposto testo 1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date of thesis defense</a:t>
            </a:r>
            <a:endParaRPr/>
          </a:p>
        </p:txBody>
      </p:sp>
      <p:sp>
        <p:nvSpPr>
          <p:cNvPr id="1740458569" name="Segnaposto testo 12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Date</a:t>
            </a:r>
            <a:endParaRPr/>
          </a:p>
        </p:txBody>
      </p:sp>
      <p:sp>
        <p:nvSpPr>
          <p:cNvPr id="1811377676" name="Text Placeholder 6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323850" y="2492375"/>
            <a:ext cx="7848600" cy="1008063"/>
          </a:xfrm>
          <a:prstGeom prst="rect">
            <a:avLst/>
          </a:prstGeom>
        </p:spPr>
        <p:txBody>
          <a:bodyPr lIns="0" tIns="0" rIns="0"/>
          <a:lstStyle>
            <a:lvl1pPr marL="7938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516637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644530821" name="Content Placeholder 3"/>
          <p:cNvSpPr>
            <a:spLocks noGrp="1"/>
          </p:cNvSpPr>
          <p:nvPr>
            <p:ph sz="quarter" idx="16"/>
          </p:nvPr>
        </p:nvSpPr>
        <p:spPr bwMode="auto">
          <a:xfrm>
            <a:off x="4211960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61027928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349878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96037582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7848872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66840237" name="Immagine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79512" y="141402"/>
            <a:ext cx="8784976" cy="825178"/>
          </a:xfrm>
          <a:prstGeom prst="rect">
            <a:avLst/>
          </a:prstGeom>
        </p:spPr>
      </p:pic>
      <p:pic>
        <p:nvPicPr>
          <p:cNvPr id="1776563446" name="Immagin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32440" y="4008288"/>
            <a:ext cx="271836" cy="2548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0" hdr="0" sldNum="1"/>
  <p:txStyles>
    <p:titleStyle>
      <a:lvl1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ＭＳ Ｐゴシック"/>
          <a:cs typeface="ＭＳ Ｐゴシック"/>
        </a:defRPr>
      </a:lvl1pPr>
      <a:lvl2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2pPr>
      <a:lvl3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3pPr>
      <a:lvl4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4pPr>
      <a:lvl5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5pPr>
      <a:lvl6pPr marL="4572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6pPr>
      <a:lvl7pPr marL="9144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7pPr>
      <a:lvl8pPr marL="13716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8pPr>
      <a:lvl9pPr marL="18288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9pPr>
    </p:titleStyle>
    <p:bodyStyle>
      <a:lvl1pPr marL="342900" indent="-342900" algn="l" defTabSz="457200" rtl="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742950" indent="-285750" algn="l" defTabSz="457200" rtl="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ＭＳ Ｐゴシック"/>
          <a:cs typeface="+mn-cs"/>
        </a:defRPr>
      </a:lvl2pPr>
      <a:lvl3pPr marL="1143000" indent="-228600" algn="l" defTabSz="457200" rtl="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1600200" indent="-228600" algn="l" defTabSz="457200" rtl="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2057400" indent="-228600" algn="l" defTabSz="457200" rtl="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2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84611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4000" b="1" i="0" u="none" strike="noStrike" cap="small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ALPHA</a:t>
            </a:r>
            <a:endParaRPr/>
          </a:p>
        </p:txBody>
      </p:sp>
      <p:sp>
        <p:nvSpPr>
          <p:cNvPr id="298210967" name="Text Placehold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Alessio Tommasi</a:t>
            </a:r>
            <a:endParaRPr/>
          </a:p>
        </p:txBody>
      </p:sp>
      <p:sp>
        <p:nvSpPr>
          <p:cNvPr id="1625481537" name="Text Placeholder 3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4979116" name="Text Placeholder 4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r>
              <a:rPr lang="fr-CH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</a:t>
            </a:r>
            <a:endParaRPr/>
          </a:p>
        </p:txBody>
      </p:sp>
      <p:sp>
        <p:nvSpPr>
          <p:cNvPr id="239843884" name="Text Placeholder 5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7369440" name="Text Placeholder 6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2628583" name="Text Placeholder 7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C10936</a:t>
            </a:r>
            <a:endParaRPr/>
          </a:p>
        </p:txBody>
      </p:sp>
      <p:sp>
        <p:nvSpPr>
          <p:cNvPr id="1561404030" name="Text Placeholder 8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6133647" name="Text Placeholder 9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Mirko Gelsomini</a:t>
            </a:r>
            <a:endParaRPr/>
          </a:p>
        </p:txBody>
      </p:sp>
      <p:sp>
        <p:nvSpPr>
          <p:cNvPr id="866980788" name="Text Placeholder 10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ESAM </a:t>
            </a:r>
            <a:endParaRPr/>
          </a:p>
        </p:txBody>
      </p:sp>
      <p:sp>
        <p:nvSpPr>
          <p:cNvPr id="1515899118" name="Text Placeholder 1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5979657" name="Text Placeholder 12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6348758" name="Text Placeholder 13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2025</a:t>
            </a:r>
            <a:endParaRPr/>
          </a:p>
        </p:txBody>
      </p:sp>
      <p:sp>
        <p:nvSpPr>
          <p:cNvPr id="2037818197" name="Text Placeholder 14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8106919" name="Text Placeholder 15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Massimo Coluzzi</a:t>
            </a:r>
            <a:endParaRPr/>
          </a:p>
        </p:txBody>
      </p:sp>
      <p:sp>
        <p:nvSpPr>
          <p:cNvPr id="1049736808" name="Text Placeholder 16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08/09/2025</a:t>
            </a:r>
            <a:endParaRPr/>
          </a:p>
        </p:txBody>
      </p:sp>
      <p:sp>
        <p:nvSpPr>
          <p:cNvPr id="275548677" name="Text Placeholder 17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155264" name="Text Placeholder 18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Acquisizione Locale di Parametri con</a:t>
            </a:r>
            <a:endParaRPr lang="it-IT" sz="28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Hardware Avanzato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47608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272302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70445012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174829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605355219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6304312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80292459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9361047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26506838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960259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997449424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39483800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9407407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114198" y="2183310"/>
            <a:ext cx="2681035" cy="1245689"/>
          </a:xfrm>
          <a:prstGeom prst="rect">
            <a:avLst/>
          </a:prstGeom>
        </p:spPr>
      </p:pic>
      <p:pic>
        <p:nvPicPr>
          <p:cNvPr id="148309813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774688" y="2384673"/>
            <a:ext cx="1104899" cy="842962"/>
          </a:xfrm>
          <a:prstGeom prst="rect">
            <a:avLst/>
          </a:prstGeom>
        </p:spPr>
      </p:pic>
      <p:pic>
        <p:nvPicPr>
          <p:cNvPr id="522099725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3953952" y="1535971"/>
            <a:ext cx="4817049" cy="2345350"/>
          </a:xfrm>
          <a:prstGeom prst="rect">
            <a:avLst/>
          </a:prstGeom>
        </p:spPr>
      </p:pic>
      <p:sp>
        <p:nvSpPr>
          <p:cNvPr id="1053463166" name=""/>
          <p:cNvSpPr/>
          <p:nvPr/>
        </p:nvSpPr>
        <p:spPr bwMode="auto">
          <a:xfrm rot="0" flipH="0" flipV="0">
            <a:off x="4261274" y="2916529"/>
            <a:ext cx="4217194" cy="68738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686658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189083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52337335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595093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755246002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2632982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37718752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80340684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3264583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20189168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23256415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2556683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7227266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901071" y="2207226"/>
            <a:ext cx="2681035" cy="1245689"/>
          </a:xfrm>
          <a:prstGeom prst="rect">
            <a:avLst/>
          </a:prstGeom>
        </p:spPr>
      </p:pic>
      <p:pic>
        <p:nvPicPr>
          <p:cNvPr id="36132137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309840" y="2408590"/>
            <a:ext cx="1104899" cy="842962"/>
          </a:xfrm>
          <a:prstGeom prst="rect">
            <a:avLst/>
          </a:prstGeom>
        </p:spPr>
      </p:pic>
      <p:pic>
        <p:nvPicPr>
          <p:cNvPr id="1904603458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67078" y="2183310"/>
            <a:ext cx="2607609" cy="1269606"/>
          </a:xfrm>
          <a:prstGeom prst="rect">
            <a:avLst/>
          </a:prstGeom>
        </p:spPr>
      </p:pic>
      <p:pic>
        <p:nvPicPr>
          <p:cNvPr id="739632595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143250" y="702468"/>
            <a:ext cx="5695949" cy="2295524"/>
          </a:xfrm>
          <a:prstGeom prst="rect">
            <a:avLst/>
          </a:prstGeom>
        </p:spPr>
      </p:pic>
      <p:pic>
        <p:nvPicPr>
          <p:cNvPr id="1464436452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180312" y="3045947"/>
            <a:ext cx="2971800" cy="1019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79494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3629598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710984"/>
            <a:ext cx="1524140" cy="2769300"/>
          </a:xfrm>
          <a:prstGeom prst="rect">
            <a:avLst/>
          </a:prstGeom>
        </p:spPr>
      </p:pic>
      <p:sp>
        <p:nvSpPr>
          <p:cNvPr id="128609599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297094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39510315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1557373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3308464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8968131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68181459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82284940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769183203" name=""/>
          <p:cNvSpPr/>
          <p:nvPr/>
        </p:nvSpPr>
        <p:spPr bwMode="auto">
          <a:xfrm rot="0" flipH="0" flipV="0">
            <a:off x="1613310" y="3057703"/>
            <a:ext cx="721533" cy="156192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099471181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9518921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8762608" y="2135355"/>
            <a:ext cx="2607609" cy="1269606"/>
          </a:xfrm>
          <a:prstGeom prst="rect">
            <a:avLst/>
          </a:prstGeom>
        </p:spPr>
      </p:pic>
      <p:pic>
        <p:nvPicPr>
          <p:cNvPr id="158287359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4812081" y="1877717"/>
            <a:ext cx="2299516" cy="926728"/>
          </a:xfrm>
          <a:prstGeom prst="rect">
            <a:avLst/>
          </a:prstGeom>
        </p:spPr>
      </p:pic>
      <p:pic>
        <p:nvPicPr>
          <p:cNvPr id="440491664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-4374892" y="2851977"/>
            <a:ext cx="1199747" cy="411451"/>
          </a:xfrm>
          <a:prstGeom prst="rect">
            <a:avLst/>
          </a:prstGeom>
        </p:spPr>
      </p:pic>
      <p:sp>
        <p:nvSpPr>
          <p:cNvPr id="717205762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80964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71969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133829663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163320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235831323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0538402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52645556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285809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7954801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9550236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376814035" name=""/>
          <p:cNvCxnSpPr/>
          <p:nvPr/>
        </p:nvCxnSpPr>
        <p:spPr bwMode="auto">
          <a:xfrm rot="0" flipH="0" flipV="0">
            <a:off x="1495604" y="4619624"/>
            <a:ext cx="2257184" cy="37882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6558740" name=""/>
          <p:cNvSpPr/>
          <p:nvPr/>
        </p:nvSpPr>
        <p:spPr bwMode="auto">
          <a:xfrm rot="0" flipH="0" flipV="0">
            <a:off x="77407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68354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419047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7160106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886961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776845847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0501510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00720944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567869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8961399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8432193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888991632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25052142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9546969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549786" y="781785"/>
            <a:ext cx="1927622" cy="3218599"/>
          </a:xfrm>
          <a:prstGeom prst="rect">
            <a:avLst/>
          </a:prstGeom>
        </p:spPr>
      </p:pic>
      <p:pic>
        <p:nvPicPr>
          <p:cNvPr id="1670223374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6387138" y="830174"/>
            <a:ext cx="1984173" cy="3229741"/>
          </a:xfrm>
          <a:prstGeom prst="rect">
            <a:avLst/>
          </a:prstGeom>
        </p:spPr>
      </p:pic>
      <p:pic>
        <p:nvPicPr>
          <p:cNvPr id="841689766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1179952" y="1634316"/>
            <a:ext cx="1494696" cy="1713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4163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456734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64515372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397515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2056375911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0054743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48300384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4723364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5091921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8668971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2112203428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44976137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9404727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698913742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599785215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370009578" name=""/>
          <p:cNvSpPr/>
          <p:nvPr/>
        </p:nvSpPr>
        <p:spPr bwMode="auto">
          <a:xfrm rot="0" flipH="0" flipV="0">
            <a:off x="3719416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6957860" name=""/>
          <p:cNvCxnSpPr/>
          <p:nvPr/>
        </p:nvCxnSpPr>
        <p:spPr bwMode="auto">
          <a:xfrm flipH="1" flipV="1">
            <a:off x="5118124" y="3211428"/>
            <a:ext cx="560916" cy="973666"/>
          </a:xfrm>
          <a:prstGeom prst="line">
            <a:avLst/>
          </a:prstGeom>
          <a:ln w="38099" cap="flat" cmpd="sng" algn="ctr">
            <a:solidFill>
              <a:srgbClr val="E55454"/>
            </a:solidFill>
            <a:prstDash val="soli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123719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02770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53962943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034839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467974207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5468479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436741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3913731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3012939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96753338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509233258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22294929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57698738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1193214784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397123243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972395286" name=""/>
          <p:cNvSpPr/>
          <p:nvPr/>
        </p:nvSpPr>
        <p:spPr bwMode="auto">
          <a:xfrm rot="0" flipH="0" flipV="0">
            <a:off x="1867333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3890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719822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205679884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392326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373401604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81818614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12858678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19011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0526265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8363351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264768901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25462521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78699031" name=""/>
          <p:cNvPicPr>
            <a:picLocks noChangeAspect="1"/>
          </p:cNvPicPr>
          <p:nvPr/>
        </p:nvPicPr>
        <p:blipFill>
          <a:blip r:embed="rId8"/>
          <a:srcRect l="0" t="0" r="0" b="78419"/>
          <a:stretch/>
        </p:blipFill>
        <p:spPr bwMode="auto">
          <a:xfrm flipH="0" flipV="0">
            <a:off x="1587184" y="1432659"/>
            <a:ext cx="5779460" cy="2082541"/>
          </a:xfrm>
          <a:prstGeom prst="rect">
            <a:avLst/>
          </a:prstGeom>
        </p:spPr>
      </p:pic>
      <p:pic>
        <p:nvPicPr>
          <p:cNvPr id="2069403385" name=""/>
          <p:cNvPicPr>
            <a:picLocks noChangeAspect="1"/>
          </p:cNvPicPr>
          <p:nvPr/>
        </p:nvPicPr>
        <p:blipFill>
          <a:blip r:embed="rId9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408798661" name=""/>
          <p:cNvPicPr>
            <a:picLocks noChangeAspect="1"/>
          </p:cNvPicPr>
          <p:nvPr/>
        </p:nvPicPr>
        <p:blipFill>
          <a:blip r:embed="rId9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sp>
        <p:nvSpPr>
          <p:cNvPr id="1270147540" name=""/>
          <p:cNvSpPr/>
          <p:nvPr/>
        </p:nvSpPr>
        <p:spPr bwMode="auto">
          <a:xfrm rot="0" flipH="0" flipV="0">
            <a:off x="5412750" y="2270389"/>
            <a:ext cx="167916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7096992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Stress Test</a:t>
            </a:r>
            <a:endParaRPr/>
          </a:p>
        </p:txBody>
      </p:sp>
      <p:pic>
        <p:nvPicPr>
          <p:cNvPr id="3958958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208256349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115159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313258265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7354202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06481133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662845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43140017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0243699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808918040" name=""/>
          <p:cNvCxnSpPr/>
          <p:nvPr/>
        </p:nvCxnSpPr>
        <p:spPr bwMode="auto">
          <a:xfrm rot="0" flipH="0" flipV="0">
            <a:off x="727499" y="4555095"/>
            <a:ext cx="3025288" cy="44335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50620712" name=""/>
          <p:cNvSpPr/>
          <p:nvPr/>
        </p:nvSpPr>
        <p:spPr bwMode="auto">
          <a:xfrm rot="0" flipH="0" flipV="0">
            <a:off x="392017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72711750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529280244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22441563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38985" y="1356260"/>
            <a:ext cx="3248024" cy="2771775"/>
          </a:xfrm>
          <a:prstGeom prst="rect">
            <a:avLst/>
          </a:prstGeom>
        </p:spPr>
      </p:pic>
      <p:sp>
        <p:nvSpPr>
          <p:cNvPr id="1708934982" name=""/>
          <p:cNvSpPr/>
          <p:nvPr/>
        </p:nvSpPr>
        <p:spPr bwMode="auto">
          <a:xfrm rot="0" flipH="0" flipV="0">
            <a:off x="5238985" y="3383579"/>
            <a:ext cx="1975439" cy="74445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18805499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33100" y="1864178"/>
            <a:ext cx="2790824" cy="140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75468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5111912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2938" y="4949109"/>
            <a:ext cx="1524140" cy="2769300"/>
          </a:xfrm>
          <a:prstGeom prst="rect">
            <a:avLst/>
          </a:prstGeom>
        </p:spPr>
      </p:pic>
      <p:sp>
        <p:nvSpPr>
          <p:cNvPr id="134757568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072509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14531394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2380532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85457264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6611613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04042934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8317134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cxnSp>
        <p:nvCxnSpPr>
          <p:cNvPr id="515223874" name=""/>
          <p:cNvCxnSpPr>
            <a:stCxn id="798893350" idx="2"/>
          </p:cNvCxnSpPr>
          <p:nvPr/>
        </p:nvCxnSpPr>
        <p:spPr bwMode="auto">
          <a:xfrm rot="5399978" flipH="0" flipV="1">
            <a:off x="2651274" y="3896936"/>
            <a:ext cx="378826" cy="1824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98893350" name=""/>
          <p:cNvSpPr/>
          <p:nvPr/>
        </p:nvSpPr>
        <p:spPr bwMode="auto">
          <a:xfrm rot="0" flipH="0" flipV="0">
            <a:off x="1567821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577362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72391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932197225" name="Content Placeholder 2"/>
          <p:cNvSpPr>
            <a:spLocks noGrp="1"/>
          </p:cNvSpPr>
          <p:nvPr>
            <p:ph sz="quarter" idx="17"/>
          </p:nvPr>
        </p:nvSpPr>
        <p:spPr bwMode="auto">
          <a:xfrm>
            <a:off x="143985" y="1477298"/>
            <a:ext cx="7848871" cy="4752527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2219803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434943253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105065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64713348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6" y="5243369"/>
            <a:ext cx="1036856" cy="1036856"/>
          </a:xfrm>
          <a:prstGeom prst="rect">
            <a:avLst/>
          </a:prstGeom>
        </p:spPr>
      </p:pic>
      <p:pic>
        <p:nvPicPr>
          <p:cNvPr id="184031231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506276359" name=""/>
          <p:cNvCxnSpPr>
            <a:stCxn id="647133489" idx="3"/>
          </p:cNvCxnSpPr>
          <p:nvPr/>
        </p:nvCxnSpPr>
        <p:spPr bwMode="auto">
          <a:xfrm rot="0" flipH="0" flipV="1">
            <a:off x="1847283" y="5759982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4696613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26445866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58603022" name=""/>
          <p:cNvSpPr/>
          <p:nvPr/>
        </p:nvSpPr>
        <p:spPr bwMode="auto">
          <a:xfrm rot="0" flipH="0" flipV="0">
            <a:off x="9297374" y="1857373"/>
            <a:ext cx="7630106" cy="2867024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775874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962513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479791633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805804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579864612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8913053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81986007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8821668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0309375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83102336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181243878" name=""/>
          <p:cNvCxnSpPr>
            <a:stCxn id="358627686" idx="2"/>
          </p:cNvCxnSpPr>
          <p:nvPr/>
        </p:nvCxnSpPr>
        <p:spPr bwMode="auto">
          <a:xfrm rot="5399978" flipH="0" flipV="1">
            <a:off x="2264383" y="3510045"/>
            <a:ext cx="235950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58627686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64100066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80357806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34590432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512797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6507487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210605542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5342319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608176393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9572120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40914808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1086110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32939153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5061156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362920351" name=""/>
          <p:cNvCxnSpPr>
            <a:stCxn id="1487779316" idx="2"/>
          </p:cNvCxnSpPr>
          <p:nvPr/>
        </p:nvCxnSpPr>
        <p:spPr bwMode="auto">
          <a:xfrm rot="5399978" flipH="0" flipV="1">
            <a:off x="2264383" y="3510045"/>
            <a:ext cx="235950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87779316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78919719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218947196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2006419162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86543969" name=""/>
          <p:cNvSpPr/>
          <p:nvPr/>
        </p:nvSpPr>
        <p:spPr bwMode="auto">
          <a:xfrm rot="0" flipH="0" flipV="0">
            <a:off x="1973167" y="2137833"/>
            <a:ext cx="917165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7628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4471166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37869016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452791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8631330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813377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211367857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76918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90724171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99545631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762447876" name=""/>
          <p:cNvCxnSpPr>
            <a:stCxn id="21089613" idx="2"/>
          </p:cNvCxnSpPr>
          <p:nvPr/>
        </p:nvCxnSpPr>
        <p:spPr bwMode="auto">
          <a:xfrm rot="5399978" flipH="0" flipV="1">
            <a:off x="2264383" y="3510045"/>
            <a:ext cx="235950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089613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73973368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934697743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854620063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271404779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16926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023385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98609609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87152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006402441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6794299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85906539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6836881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558759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3603285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629731280" name=""/>
          <p:cNvCxnSpPr>
            <a:stCxn id="1846562798" idx="2"/>
          </p:cNvCxnSpPr>
          <p:nvPr/>
        </p:nvCxnSpPr>
        <p:spPr bwMode="auto">
          <a:xfrm rot="5399978" flipH="0" flipV="1">
            <a:off x="2264383" y="3510045"/>
            <a:ext cx="235950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6562798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0841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794134717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684333268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950736357" name=""/>
          <p:cNvSpPr/>
          <p:nvPr/>
        </p:nvSpPr>
        <p:spPr bwMode="auto">
          <a:xfrm rot="0" flipH="0" flipV="0">
            <a:off x="3059666" y="2508249"/>
            <a:ext cx="411924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843978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4601969" y="919131"/>
            <a:ext cx="3845254" cy="4019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12246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9800649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106705118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958836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200166462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0998402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82564366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914188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10890396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88158970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1860969060" name=""/>
          <p:cNvCxnSpPr>
            <a:stCxn id="1784885196" idx="2"/>
          </p:cNvCxnSpPr>
          <p:nvPr/>
        </p:nvCxnSpPr>
        <p:spPr bwMode="auto">
          <a:xfrm rot="5399978" flipH="0" flipV="1">
            <a:off x="2264383" y="3510045"/>
            <a:ext cx="235950" cy="274085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84885196" name=""/>
          <p:cNvSpPr/>
          <p:nvPr/>
        </p:nvSpPr>
        <p:spPr bwMode="auto">
          <a:xfrm rot="0" flipH="0" flipV="0">
            <a:off x="815350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68951424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090112068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432025660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1467336398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03184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497521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4844" y="4938865"/>
            <a:ext cx="1524140" cy="2769300"/>
          </a:xfrm>
          <a:prstGeom prst="rect">
            <a:avLst/>
          </a:prstGeom>
        </p:spPr>
      </p:pic>
      <p:sp>
        <p:nvSpPr>
          <p:cNvPr id="7632172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305978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2082931507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8346364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110226" y="5271916"/>
            <a:ext cx="1674405" cy="1030403"/>
          </a:xfrm>
          <a:prstGeom prst="rect">
            <a:avLst/>
          </a:prstGeom>
        </p:spPr>
      </p:pic>
      <p:cxnSp>
        <p:nvCxnSpPr>
          <p:cNvPr id="15945168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0494869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51629422" name=""/>
          <p:cNvCxnSpPr/>
          <p:nvPr/>
        </p:nvCxnSpPr>
        <p:spPr bwMode="auto">
          <a:xfrm rot="0" flipH="0" flipV="1">
            <a:off x="5535258" y="577445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96342595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7" y="4059915"/>
            <a:ext cx="4072991" cy="673773"/>
          </a:xfrm>
          <a:prstGeom prst="rect">
            <a:avLst/>
          </a:prstGeom>
        </p:spPr>
      </p:pic>
      <p:cxnSp>
        <p:nvCxnSpPr>
          <p:cNvPr id="344023469" name=""/>
          <p:cNvCxnSpPr>
            <a:stCxn id="1496947528" idx="2"/>
          </p:cNvCxnSpPr>
          <p:nvPr/>
        </p:nvCxnSpPr>
        <p:spPr bwMode="auto">
          <a:xfrm rot="5399978" flipH="0" flipV="1">
            <a:off x="2681102" y="3926763"/>
            <a:ext cx="235950" cy="19074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6947528" name=""/>
          <p:cNvSpPr/>
          <p:nvPr/>
        </p:nvSpPr>
        <p:spPr bwMode="auto">
          <a:xfrm rot="0" flipH="0" flipV="0">
            <a:off x="1648788" y="3917156"/>
            <a:ext cx="393154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90663717" name=""/>
          <p:cNvPicPr>
            <a:picLocks noChangeAspect="1"/>
          </p:cNvPicPr>
          <p:nvPr/>
        </p:nvPicPr>
        <p:blipFill>
          <a:blip r:embed="rId8"/>
          <a:srcRect l="0" t="0" r="0" b="45968"/>
          <a:stretch/>
        </p:blipFill>
        <p:spPr bwMode="auto">
          <a:xfrm flipH="0" flipV="0">
            <a:off x="10374938" y="1768708"/>
            <a:ext cx="1984173" cy="3229741"/>
          </a:xfrm>
          <a:prstGeom prst="rect">
            <a:avLst/>
          </a:prstGeom>
        </p:spPr>
      </p:pic>
      <p:pic>
        <p:nvPicPr>
          <p:cNvPr id="1449291745" name=""/>
          <p:cNvPicPr>
            <a:picLocks noChangeAspect="1"/>
          </p:cNvPicPr>
          <p:nvPr/>
        </p:nvPicPr>
        <p:blipFill>
          <a:blip r:embed="rId8"/>
          <a:srcRect l="0" t="61941" r="0" b="0"/>
          <a:stretch/>
        </p:blipFill>
        <p:spPr bwMode="auto">
          <a:xfrm flipH="0" flipV="0">
            <a:off x="-3820672" y="1984543"/>
            <a:ext cx="1494696" cy="1713718"/>
          </a:xfrm>
          <a:prstGeom prst="rect">
            <a:avLst/>
          </a:prstGeom>
        </p:spPr>
      </p:pic>
      <p:pic>
        <p:nvPicPr>
          <p:cNvPr id="1107582316" name=""/>
          <p:cNvPicPr>
            <a:picLocks noChangeAspect="1"/>
          </p:cNvPicPr>
          <p:nvPr/>
        </p:nvPicPr>
        <p:blipFill>
          <a:blip r:embed="rId9"/>
          <a:srcRect l="1476" t="-25557" r="-1476" b="25557"/>
          <a:stretch/>
        </p:blipFill>
        <p:spPr bwMode="auto">
          <a:xfrm flipH="0" flipV="0">
            <a:off x="511278" y="931267"/>
            <a:ext cx="4112481" cy="2937486"/>
          </a:xfrm>
          <a:prstGeom prst="rect">
            <a:avLst/>
          </a:prstGeom>
        </p:spPr>
      </p:pic>
      <p:sp>
        <p:nvSpPr>
          <p:cNvPr id="707710282" name=""/>
          <p:cNvSpPr/>
          <p:nvPr/>
        </p:nvSpPr>
        <p:spPr bwMode="auto">
          <a:xfrm rot="0" flipH="0" flipV="0">
            <a:off x="1348514" y="2508249"/>
            <a:ext cx="1748328" cy="40216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289511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238985" y="642101"/>
            <a:ext cx="3156374" cy="4629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03692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1615019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45517634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132746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496299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9618686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30266972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320966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4281938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63353117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1632541038" name=""/>
          <p:cNvSpPr/>
          <p:nvPr/>
        </p:nvSpPr>
        <p:spPr bwMode="auto">
          <a:xfrm rot="0" flipH="0" flipV="0">
            <a:off x="2282196" y="3057703"/>
            <a:ext cx="721532" cy="156191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1672444" name=""/>
          <p:cNvSpPr/>
          <p:nvPr/>
        </p:nvSpPr>
        <p:spPr bwMode="auto">
          <a:xfrm rot="0" flipH="0" flipV="0">
            <a:off x="3803814" y="3031509"/>
            <a:ext cx="1817154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33945668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94617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9657149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8214263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468952464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25353552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27669359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3585067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231245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47178079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257235172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06462597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50650480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567513" y="1220985"/>
            <a:ext cx="4464567" cy="2399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47274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780463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8735612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996091242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95209410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203666996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716119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4015036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3451718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92016" y="4059914"/>
            <a:ext cx="4072990" cy="673772"/>
          </a:xfrm>
          <a:prstGeom prst="rect">
            <a:avLst/>
          </a:prstGeom>
        </p:spPr>
      </p:pic>
      <p:sp>
        <p:nvSpPr>
          <p:cNvPr id="1866532270" name=""/>
          <p:cNvSpPr/>
          <p:nvPr/>
        </p:nvSpPr>
        <p:spPr bwMode="auto">
          <a:xfrm rot="0" flipH="0" flipV="0">
            <a:off x="1179937" y="3976687"/>
            <a:ext cx="445286" cy="84534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70351942" name=""/>
          <p:cNvPicPr>
            <a:picLocks noChangeAspect="1"/>
          </p:cNvPicPr>
          <p:nvPr/>
        </p:nvPicPr>
        <p:blipFill>
          <a:blip r:embed="rId8"/>
          <a:srcRect l="0" t="0" r="0" b="56979"/>
          <a:stretch/>
        </p:blipFill>
        <p:spPr bwMode="auto">
          <a:xfrm flipH="0" flipV="0">
            <a:off x="153684" y="1459706"/>
            <a:ext cx="4338398" cy="1921668"/>
          </a:xfrm>
          <a:prstGeom prst="rect">
            <a:avLst/>
          </a:prstGeom>
        </p:spPr>
      </p:pic>
      <p:pic>
        <p:nvPicPr>
          <p:cNvPr id="136349252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9258575" y="1220985"/>
            <a:ext cx="4464567" cy="2399109"/>
          </a:xfrm>
          <a:prstGeom prst="rect">
            <a:avLst/>
          </a:prstGeom>
        </p:spPr>
      </p:pic>
      <p:sp>
        <p:nvSpPr>
          <p:cNvPr id="1913928619" name=""/>
          <p:cNvSpPr/>
          <p:nvPr/>
        </p:nvSpPr>
        <p:spPr bwMode="auto">
          <a:xfrm rot="0" flipH="0" flipV="0">
            <a:off x="260774" y="2726530"/>
            <a:ext cx="4231308" cy="452437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9903391" name=""/>
          <p:cNvSpPr txBox="1"/>
          <p:nvPr/>
        </p:nvSpPr>
        <p:spPr bwMode="auto">
          <a:xfrm rot="0" flipH="0" flipV="0">
            <a:off x="489374" y="1893093"/>
            <a:ext cx="13464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500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07942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5360575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5683379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497846282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7156983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57446280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2597817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6358403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5458357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9"/>
          </a:xfrm>
          <a:prstGeom prst="rect">
            <a:avLst/>
          </a:prstGeom>
        </p:spPr>
      </p:pic>
      <p:pic>
        <p:nvPicPr>
          <p:cNvPr id="114931212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08893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162631021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201309" y="1477298"/>
            <a:ext cx="8353424" cy="4752527"/>
          </a:xfrm>
        </p:spPr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Introduction</a:t>
            </a:r>
            <a:endParaRPr sz="1600"/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sistema basato su ESP32 per l'acquisizione avanzata di parametri.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Raccolta dati da sonde di temperatura e segnali analogici, gestione uscite digitali/analogiche.</a:t>
            </a:r>
            <a:endParaRPr sz="16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estesa tramite Modbus RTU (RS485) e Wi-Fi integrata.</a:t>
            </a:r>
            <a:endParaRPr sz="1600"/>
          </a:p>
          <a:p>
            <a:pPr marL="400048" lvl="1" indent="0" rtl="0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sz="1600"/>
          </a:p>
          <a:p>
            <a:pPr marL="742950" lvl="1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Funzionalità di esportazione dati in CSV per la storicizzazione e analisi.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Hardware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Software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Conclusions and future work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600"/>
              <a:t>Demo</a:t>
            </a:r>
            <a:endParaRPr sz="160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</a:rPr>
              <a:t>Questions</a:t>
            </a:r>
            <a:endParaRPr lang="en-US"/>
          </a:p>
        </p:txBody>
      </p:sp>
      <p:pic>
        <p:nvPicPr>
          <p:cNvPr id="21373131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400914617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8789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20070922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0426" y="5243369"/>
            <a:ext cx="1036856" cy="1036856"/>
          </a:xfrm>
          <a:prstGeom prst="rect">
            <a:avLst/>
          </a:prstGeom>
        </p:spPr>
      </p:pic>
      <p:pic>
        <p:nvPicPr>
          <p:cNvPr id="18256035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812190230" name=""/>
          <p:cNvCxnSpPr>
            <a:stCxn id="2007092252" idx="3"/>
          </p:cNvCxnSpPr>
          <p:nvPr/>
        </p:nvCxnSpPr>
        <p:spPr bwMode="auto">
          <a:xfrm rot="0" flipH="0" flipV="1">
            <a:off x="1847283" y="5759982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55453723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563176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409197" name=""/>
          <p:cNvSpPr/>
          <p:nvPr/>
        </p:nvSpPr>
        <p:spPr bwMode="auto">
          <a:xfrm rot="0" flipH="0" flipV="0">
            <a:off x="372449" y="1857374"/>
            <a:ext cx="7630106" cy="2867024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26497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4059439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31982866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96166883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4611727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69263187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915626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17212035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8909854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9"/>
          </a:xfrm>
          <a:prstGeom prst="rect">
            <a:avLst/>
          </a:prstGeom>
        </p:spPr>
      </p:pic>
      <p:pic>
        <p:nvPicPr>
          <p:cNvPr id="151496247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066024" y="931267"/>
            <a:ext cx="4024192" cy="3729037"/>
          </a:xfrm>
          <a:prstGeom prst="rect">
            <a:avLst/>
          </a:prstGeom>
        </p:spPr>
      </p:pic>
      <p:sp>
        <p:nvSpPr>
          <p:cNvPr id="870244583" name=""/>
          <p:cNvSpPr/>
          <p:nvPr/>
        </p:nvSpPr>
        <p:spPr bwMode="auto">
          <a:xfrm rot="0" flipH="0" flipV="0">
            <a:off x="3207972" y="4207868"/>
            <a:ext cx="662777" cy="4524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703861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944810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20560032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80637236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78185284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59953321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38345385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626973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6699350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9"/>
          </a:xfrm>
          <a:prstGeom prst="rect">
            <a:avLst/>
          </a:prstGeom>
        </p:spPr>
      </p:pic>
      <p:pic>
        <p:nvPicPr>
          <p:cNvPr id="92262224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159018959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589069" y="1179711"/>
            <a:ext cx="5984648" cy="3451819"/>
          </a:xfrm>
          <a:prstGeom prst="rect">
            <a:avLst/>
          </a:prstGeom>
        </p:spPr>
      </p:pic>
      <p:sp>
        <p:nvSpPr>
          <p:cNvPr id="1275554777" name=""/>
          <p:cNvSpPr/>
          <p:nvPr/>
        </p:nvSpPr>
        <p:spPr bwMode="auto">
          <a:xfrm rot="0" flipH="0" flipV="0">
            <a:off x="5172503" y="3952874"/>
            <a:ext cx="662776" cy="528836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19516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596577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181684878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58135889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6414743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064423252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6060680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8982121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9146361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58575" y="1220985"/>
            <a:ext cx="4464567" cy="2399109"/>
          </a:xfrm>
          <a:prstGeom prst="rect">
            <a:avLst/>
          </a:prstGeom>
        </p:spPr>
      </p:pic>
      <p:pic>
        <p:nvPicPr>
          <p:cNvPr id="157175916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48022" y="1931392"/>
            <a:ext cx="2284272" cy="2116731"/>
          </a:xfrm>
          <a:prstGeom prst="rect">
            <a:avLst/>
          </a:prstGeom>
        </p:spPr>
      </p:pic>
      <p:pic>
        <p:nvPicPr>
          <p:cNvPr id="73993599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973032" y="663016"/>
            <a:ext cx="4279216" cy="4046780"/>
          </a:xfrm>
          <a:prstGeom prst="rect">
            <a:avLst/>
          </a:prstGeom>
        </p:spPr>
      </p:pic>
      <p:sp>
        <p:nvSpPr>
          <p:cNvPr id="1532429844" name=""/>
          <p:cNvSpPr/>
          <p:nvPr/>
        </p:nvSpPr>
        <p:spPr bwMode="auto">
          <a:xfrm rot="0" flipH="0" flipV="0">
            <a:off x="6287718" y="4131467"/>
            <a:ext cx="345281" cy="52883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0277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0782549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31730324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090676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339935039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475550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4847905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7936000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4666237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1067084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774071" y="3171508"/>
            <a:ext cx="7474903" cy="1236534"/>
          </a:xfrm>
          <a:prstGeom prst="rect">
            <a:avLst/>
          </a:prstGeom>
        </p:spPr>
      </p:pic>
      <p:sp>
        <p:nvSpPr>
          <p:cNvPr id="2137811062" name=""/>
          <p:cNvSpPr/>
          <p:nvPr/>
        </p:nvSpPr>
        <p:spPr bwMode="auto">
          <a:xfrm rot="0" flipH="0" flipV="0">
            <a:off x="6423189" y="3031509"/>
            <a:ext cx="1626653" cy="1561918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4976616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3523382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90661778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811111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58996299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7746849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73064669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764732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3470583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7383183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660542" y="800849"/>
            <a:ext cx="3428110" cy="3792578"/>
          </a:xfrm>
          <a:prstGeom prst="rect">
            <a:avLst/>
          </a:prstGeom>
        </p:spPr>
      </p:pic>
      <p:sp>
        <p:nvSpPr>
          <p:cNvPr id="842055376" name=""/>
          <p:cNvSpPr/>
          <p:nvPr/>
        </p:nvSpPr>
        <p:spPr bwMode="auto">
          <a:xfrm rot="0" flipH="0" flipV="0">
            <a:off x="4165178" y="4054928"/>
            <a:ext cx="418381" cy="53850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54467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871195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518464052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98445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53514665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57015238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46387517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2200007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63616957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13310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95599189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5"/>
          </a:xfrm>
          <a:prstGeom prst="rect">
            <a:avLst/>
          </a:prstGeom>
        </p:spPr>
      </p:pic>
      <p:pic>
        <p:nvPicPr>
          <p:cNvPr id="145404665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882922421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00791144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6192311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97049952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493896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91387494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4131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458534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429809291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649048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1716371830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5507919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20291268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36068492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38656360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4205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8127135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5"/>
          </a:xfrm>
          <a:prstGeom prst="rect">
            <a:avLst/>
          </a:prstGeom>
        </p:spPr>
      </p:pic>
      <p:pic>
        <p:nvPicPr>
          <p:cNvPr id="75546090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043140042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6103921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418226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01109763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32419755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07106241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26440952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42869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7230551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15027430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944712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211722008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206160255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574373946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4560976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5086522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1073970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211870015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5"/>
          </a:xfrm>
          <a:prstGeom prst="rect">
            <a:avLst/>
          </a:prstGeom>
        </p:spPr>
      </p:pic>
      <p:pic>
        <p:nvPicPr>
          <p:cNvPr id="103658671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085696899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74415671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5300262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02986489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1563965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95827073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40874643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26723661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78981440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9297441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26526485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238823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102593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825978080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885214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307958326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38272857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65165429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624068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05877069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753665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3032405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5"/>
          </a:xfrm>
          <a:prstGeom prst="rect">
            <a:avLst/>
          </a:prstGeom>
        </p:spPr>
      </p:pic>
      <p:pic>
        <p:nvPicPr>
          <p:cNvPr id="112618430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565902065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34311160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09083377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9891844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18234385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92969139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78435234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8440218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3207793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6254941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36533175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92173121" name=""/>
          <p:cNvPicPr>
            <a:picLocks noChangeAspect="1"/>
          </p:cNvPicPr>
          <p:nvPr/>
        </p:nvPicPr>
        <p:blipFill>
          <a:blip r:embed="rId9"/>
          <a:srcRect l="0" t="0" r="0" b="2341"/>
          <a:stretch/>
        </p:blipFill>
        <p:spPr bwMode="auto">
          <a:xfrm flipH="0" flipV="0">
            <a:off x="4078120" y="578402"/>
            <a:ext cx="4281323" cy="4177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572784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5729114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sp>
        <p:nvSpPr>
          <p:cNvPr id="140344896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520408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8" cy="1614158"/>
          </a:xfrm>
          <a:prstGeom prst="rect">
            <a:avLst/>
          </a:prstGeom>
        </p:spPr>
      </p:pic>
      <p:pic>
        <p:nvPicPr>
          <p:cNvPr id="970682793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54248247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283727025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78986506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9984608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446570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8957" y="2091465"/>
            <a:ext cx="717167" cy="1303064"/>
          </a:xfrm>
          <a:prstGeom prst="rect">
            <a:avLst/>
          </a:prstGeom>
        </p:spPr>
      </p:pic>
      <p:pic>
        <p:nvPicPr>
          <p:cNvPr id="120292156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336943" y="2859448"/>
            <a:ext cx="1533615" cy="1311505"/>
          </a:xfrm>
          <a:prstGeom prst="rect">
            <a:avLst/>
          </a:prstGeom>
        </p:spPr>
      </p:pic>
      <p:pic>
        <p:nvPicPr>
          <p:cNvPr id="43574912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16199969" flipH="0" flipV="0">
            <a:off x="1948885" y="843906"/>
            <a:ext cx="1072780" cy="1672495"/>
          </a:xfrm>
          <a:prstGeom prst="rect">
            <a:avLst/>
          </a:prstGeom>
        </p:spPr>
      </p:pic>
      <p:cxnSp>
        <p:nvCxnSpPr>
          <p:cNvPr id="1880630229" name=""/>
          <p:cNvCxnSpPr/>
          <p:nvPr/>
        </p:nvCxnSpPr>
        <p:spPr bwMode="auto">
          <a:xfrm rot="0" flipH="0" flipV="0">
            <a:off x="1135342" y="2745042"/>
            <a:ext cx="1845318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0765169" name=""/>
          <p:cNvCxnSpPr/>
          <p:nvPr/>
        </p:nvCxnSpPr>
        <p:spPr bwMode="auto">
          <a:xfrm rot="0" flipH="0" flipV="1">
            <a:off x="1135342" y="2632262"/>
            <a:ext cx="1990112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32405961" name=""/>
          <p:cNvCxnSpPr/>
          <p:nvPr/>
        </p:nvCxnSpPr>
        <p:spPr bwMode="auto">
          <a:xfrm rot="0" flipH="0" flipV="1">
            <a:off x="1135342" y="2545671"/>
            <a:ext cx="2143874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8186282" name=""/>
          <p:cNvCxnSpPr/>
          <p:nvPr/>
        </p:nvCxnSpPr>
        <p:spPr bwMode="auto">
          <a:xfrm rot="0" flipH="0" flipV="0">
            <a:off x="3279216" y="2546031"/>
            <a:ext cx="0" cy="346003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1775719" name=""/>
          <p:cNvCxnSpPr/>
          <p:nvPr/>
        </p:nvCxnSpPr>
        <p:spPr bwMode="auto">
          <a:xfrm rot="0" flipH="0" flipV="0">
            <a:off x="3125455" y="2630395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1202580" name=""/>
          <p:cNvCxnSpPr/>
          <p:nvPr/>
        </p:nvCxnSpPr>
        <p:spPr bwMode="auto">
          <a:xfrm rot="0" flipH="0" flipV="0">
            <a:off x="2989383" y="2742998"/>
            <a:ext cx="0" cy="149036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2863167" name=""/>
          <p:cNvCxnSpPr/>
          <p:nvPr/>
        </p:nvCxnSpPr>
        <p:spPr bwMode="auto">
          <a:xfrm rot="0" flipH="0" flipV="0">
            <a:off x="2735558" y="2091465"/>
            <a:ext cx="0" cy="76979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35060040" name=""/>
          <p:cNvCxnSpPr/>
          <p:nvPr/>
        </p:nvCxnSpPr>
        <p:spPr bwMode="auto">
          <a:xfrm rot="0" flipH="0" flipV="0">
            <a:off x="1128991" y="2460879"/>
            <a:ext cx="114194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66612709" name=""/>
          <p:cNvCxnSpPr/>
          <p:nvPr/>
        </p:nvCxnSpPr>
        <p:spPr bwMode="auto">
          <a:xfrm rot="0" flipH="0" flipV="0">
            <a:off x="1122640" y="2375153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7183419" name=""/>
          <p:cNvCxnSpPr/>
          <p:nvPr/>
        </p:nvCxnSpPr>
        <p:spPr bwMode="auto">
          <a:xfrm rot="0" flipH="0" flipV="0">
            <a:off x="2109907" y="2220710"/>
            <a:ext cx="0" cy="1490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25161808" name=""/>
          <p:cNvCxnSpPr/>
          <p:nvPr/>
        </p:nvCxnSpPr>
        <p:spPr bwMode="auto">
          <a:xfrm rot="0" flipH="0" flipV="0">
            <a:off x="2262306" y="2184795"/>
            <a:ext cx="0" cy="26591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5824027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4255583" y="813085"/>
            <a:ext cx="3981393" cy="3859823"/>
          </a:xfrm>
          <a:prstGeom prst="rect">
            <a:avLst/>
          </a:prstGeom>
        </p:spPr>
      </p:pic>
      <p:sp>
        <p:nvSpPr>
          <p:cNvPr id="1718576880" name=""/>
          <p:cNvSpPr/>
          <p:nvPr/>
        </p:nvSpPr>
        <p:spPr bwMode="auto">
          <a:xfrm rot="0" flipH="0" flipV="0">
            <a:off x="7652833" y="4042833"/>
            <a:ext cx="397008" cy="55059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516991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3901761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638606068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219479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1565637835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201965346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831347495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96021314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6645135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8734303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0397402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114833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1934185"/>
            <a:ext cx="2929321" cy="2738760"/>
          </a:xfrm>
          <a:prstGeom prst="rect">
            <a:avLst/>
          </a:prstGeom>
        </p:spPr>
      </p:pic>
      <p:cxnSp>
        <p:nvCxnSpPr>
          <p:cNvPr id="712408392" name=""/>
          <p:cNvCxnSpPr/>
          <p:nvPr/>
        </p:nvCxnSpPr>
        <p:spPr bwMode="auto">
          <a:xfrm rot="0" flipH="0" flipV="1">
            <a:off x="5154966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01792056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975728" y="1332860"/>
            <a:ext cx="4069982" cy="3513654"/>
          </a:xfrm>
          <a:prstGeom prst="rect">
            <a:avLst/>
          </a:prstGeom>
        </p:spPr>
      </p:pic>
      <p:sp>
        <p:nvSpPr>
          <p:cNvPr id="386017197" name=""/>
          <p:cNvSpPr/>
          <p:nvPr/>
        </p:nvSpPr>
        <p:spPr bwMode="auto">
          <a:xfrm rot="0" flipH="0" flipV="0">
            <a:off x="11873887" y="1406548"/>
            <a:ext cx="1083114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629273688" name=""/>
          <p:cNvCxnSpPr/>
          <p:nvPr/>
        </p:nvCxnSpPr>
        <p:spPr bwMode="auto">
          <a:xfrm rot="0" flipH="0" flipV="1">
            <a:off x="10648688" y="2055288"/>
            <a:ext cx="1471110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296031" name=""/>
          <p:cNvCxnSpPr/>
          <p:nvPr/>
        </p:nvCxnSpPr>
        <p:spPr bwMode="auto">
          <a:xfrm rot="16199969" flipH="0" flipV="0">
            <a:off x="12103322" y="1743165"/>
            <a:ext cx="328599" cy="29564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3671127" name=""/>
          <p:cNvSpPr txBox="1"/>
          <p:nvPr/>
        </p:nvSpPr>
        <p:spPr bwMode="auto">
          <a:xfrm rot="0" flipH="0" flipV="0">
            <a:off x="9251792" y="1821938"/>
            <a:ext cx="149359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728437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Tecnologie Utilizzate</a:t>
            </a:r>
            <a:endParaRPr/>
          </a:p>
        </p:txBody>
      </p:sp>
      <p:pic>
        <p:nvPicPr>
          <p:cNvPr id="8517272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8231" y="2135242"/>
            <a:ext cx="2235642" cy="715277"/>
          </a:xfrm>
          <a:prstGeom prst="rect">
            <a:avLst/>
          </a:prstGeom>
        </p:spPr>
      </p:pic>
      <p:pic>
        <p:nvPicPr>
          <p:cNvPr id="17152172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54374" y="1516674"/>
            <a:ext cx="1735022" cy="1952412"/>
          </a:xfrm>
          <a:prstGeom prst="rect">
            <a:avLst/>
          </a:prstGeom>
        </p:spPr>
      </p:pic>
      <p:pic>
        <p:nvPicPr>
          <p:cNvPr id="10045601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92649" y="1733871"/>
            <a:ext cx="2779749" cy="1518019"/>
          </a:xfrm>
          <a:prstGeom prst="rect">
            <a:avLst/>
          </a:prstGeom>
        </p:spPr>
      </p:pic>
      <p:pic>
        <p:nvPicPr>
          <p:cNvPr id="1968501543" name=""/>
          <p:cNvPicPr>
            <a:picLocks noChangeAspect="1"/>
          </p:cNvPicPr>
          <p:nvPr/>
        </p:nvPicPr>
        <p:blipFill>
          <a:blip r:embed="rId6"/>
          <a:srcRect l="34540" t="0" r="36687" b="0"/>
          <a:stretch/>
        </p:blipFill>
        <p:spPr bwMode="auto">
          <a:xfrm flipH="0" flipV="0">
            <a:off x="1131481" y="2778124"/>
            <a:ext cx="1997517" cy="3471246"/>
          </a:xfrm>
          <a:prstGeom prst="rect">
            <a:avLst/>
          </a:prstGeom>
        </p:spPr>
      </p:pic>
      <p:pic>
        <p:nvPicPr>
          <p:cNvPr id="14254714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179149" y="377580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363300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UML</a:t>
            </a:r>
            <a:endParaRPr/>
          </a:p>
        </p:txBody>
      </p:sp>
      <p:pic>
        <p:nvPicPr>
          <p:cNvPr id="15485331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874" y="1530349"/>
            <a:ext cx="8237499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479071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Grazie per l attenzione</a:t>
            </a:r>
            <a:endParaRPr/>
          </a:p>
        </p:txBody>
      </p:sp>
      <p:sp>
        <p:nvSpPr>
          <p:cNvPr id="2137067820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148641" y="4189520"/>
            <a:ext cx="2154596" cy="620604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1600"/>
              <a:t>alessiotommasi.com</a:t>
            </a:r>
            <a:endParaRPr sz="1600"/>
          </a:p>
        </p:txBody>
      </p:sp>
      <p:pic>
        <p:nvPicPr>
          <p:cNvPr id="11460324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177" y="2616589"/>
            <a:ext cx="1561525" cy="1416019"/>
          </a:xfrm>
          <a:prstGeom prst="rect">
            <a:avLst/>
          </a:prstGeom>
        </p:spPr>
      </p:pic>
      <p:sp>
        <p:nvSpPr>
          <p:cNvPr id="553191529" name=""/>
          <p:cNvSpPr txBox="1"/>
          <p:nvPr/>
        </p:nvSpPr>
        <p:spPr bwMode="auto">
          <a:xfrm rot="0" flipH="0" flipV="0">
            <a:off x="2500372" y="4195777"/>
            <a:ext cx="2828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AlessioTommasi-supsi</a:t>
            </a:r>
            <a:endParaRPr sz="1600"/>
          </a:p>
        </p:txBody>
      </p:sp>
      <p:pic>
        <p:nvPicPr>
          <p:cNvPr id="12930453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77295" y="2837904"/>
            <a:ext cx="1194704" cy="1194704"/>
          </a:xfrm>
          <a:prstGeom prst="rect">
            <a:avLst/>
          </a:prstGeom>
        </p:spPr>
      </p:pic>
      <p:pic>
        <p:nvPicPr>
          <p:cNvPr id="198791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81749" y="2837904"/>
            <a:ext cx="1268081" cy="1268081"/>
          </a:xfrm>
          <a:prstGeom prst="rect">
            <a:avLst/>
          </a:prstGeom>
        </p:spPr>
      </p:pic>
      <p:sp>
        <p:nvSpPr>
          <p:cNvPr id="1613435545" name=""/>
          <p:cNvSpPr txBox="1"/>
          <p:nvPr/>
        </p:nvSpPr>
        <p:spPr bwMode="auto">
          <a:xfrm rot="0" flipH="0" flipV="0">
            <a:off x="5138105" y="4252926"/>
            <a:ext cx="357961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alessio.tommasi@student.supsi.ch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954769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8366735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944483093" name=""/>
          <p:cNvSpPr txBox="1"/>
          <p:nvPr/>
        </p:nvSpPr>
        <p:spPr bwMode="auto">
          <a:xfrm rot="0" flipH="0" flipV="0">
            <a:off x="3350682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981710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1794453295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188044545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999248238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7820239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8348604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4258176" name=""/>
          <p:cNvCxnSpPr/>
          <p:nvPr/>
        </p:nvCxnSpPr>
        <p:spPr bwMode="auto">
          <a:xfrm rot="0" flipH="0" flipV="1">
            <a:off x="1630717" y="4062400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74567193" name=""/>
          <p:cNvCxnSpPr/>
          <p:nvPr/>
        </p:nvCxnSpPr>
        <p:spPr bwMode="auto">
          <a:xfrm rot="0" flipH="0" flipV="1">
            <a:off x="1103478" y="4062400"/>
            <a:ext cx="527238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1592217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149641" y="3352799"/>
            <a:ext cx="1412001" cy="1320146"/>
          </a:xfrm>
          <a:prstGeom prst="rect">
            <a:avLst/>
          </a:prstGeom>
        </p:spPr>
      </p:pic>
      <p:cxnSp>
        <p:nvCxnSpPr>
          <p:cNvPr id="1324465527" name=""/>
          <p:cNvCxnSpPr/>
          <p:nvPr/>
        </p:nvCxnSpPr>
        <p:spPr bwMode="auto">
          <a:xfrm rot="0" flipH="0" flipV="1">
            <a:off x="3614302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69882898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141541" y="1282572"/>
            <a:ext cx="4069983" cy="3513654"/>
          </a:xfrm>
          <a:prstGeom prst="rect">
            <a:avLst/>
          </a:prstGeom>
        </p:spPr>
      </p:pic>
      <p:sp>
        <p:nvSpPr>
          <p:cNvPr id="1596747356" name=""/>
          <p:cNvSpPr/>
          <p:nvPr/>
        </p:nvSpPr>
        <p:spPr bwMode="auto">
          <a:xfrm rot="0" flipH="0" flipV="0">
            <a:off x="5039699" y="1356260"/>
            <a:ext cx="1083115" cy="32013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28647875" name=""/>
          <p:cNvCxnSpPr/>
          <p:nvPr/>
        </p:nvCxnSpPr>
        <p:spPr bwMode="auto">
          <a:xfrm rot="0" flipH="0" flipV="1">
            <a:off x="3814501" y="2004999"/>
            <a:ext cx="147111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3405621" name=""/>
          <p:cNvCxnSpPr>
            <a:endCxn id="1596747356" idx="2"/>
          </p:cNvCxnSpPr>
          <p:nvPr/>
        </p:nvCxnSpPr>
        <p:spPr bwMode="auto">
          <a:xfrm rot="16199969" flipH="0" flipV="0">
            <a:off x="5269135" y="1692877"/>
            <a:ext cx="328599" cy="295644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3475884" name=""/>
          <p:cNvSpPr txBox="1"/>
          <p:nvPr/>
        </p:nvSpPr>
        <p:spPr bwMode="auto">
          <a:xfrm rot="0" flipH="0" flipV="0">
            <a:off x="2417604" y="1771650"/>
            <a:ext cx="149323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192.168.4.1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642937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12271813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728433124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539310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53985" y="4796227"/>
            <a:ext cx="1586530" cy="1586530"/>
          </a:xfrm>
          <a:prstGeom prst="rect">
            <a:avLst/>
          </a:prstGeom>
        </p:spPr>
      </p:pic>
      <p:pic>
        <p:nvPicPr>
          <p:cNvPr id="18697132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67674" y="4929175"/>
            <a:ext cx="1714500" cy="1943115"/>
          </a:xfrm>
          <a:prstGeom prst="rect">
            <a:avLst/>
          </a:prstGeom>
        </p:spPr>
      </p:pic>
      <p:pic>
        <p:nvPicPr>
          <p:cNvPr id="189133898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088039830" name=""/>
          <p:cNvCxnSpPr/>
          <p:nvPr/>
        </p:nvCxnSpPr>
        <p:spPr bwMode="auto">
          <a:xfrm rot="0" flipH="0" flipV="1">
            <a:off x="1890365" y="577445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41531803" name=""/>
          <p:cNvCxnSpPr/>
          <p:nvPr/>
        </p:nvCxnSpPr>
        <p:spPr bwMode="auto">
          <a:xfrm rot="0" flipH="0" flipV="1">
            <a:off x="3350682" y="574594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37585640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95464143" name=""/>
          <p:cNvCxnSpPr/>
          <p:nvPr/>
        </p:nvCxnSpPr>
        <p:spPr bwMode="auto">
          <a:xfrm rot="0" flipH="0" flipV="1">
            <a:off x="1124924" y="4062400"/>
            <a:ext cx="185981" cy="807181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4596184" name=""/>
          <p:cNvCxnSpPr/>
          <p:nvPr/>
        </p:nvCxnSpPr>
        <p:spPr bwMode="auto">
          <a:xfrm rot="0" flipH="0" flipV="1">
            <a:off x="1290159" y="4062400"/>
            <a:ext cx="527238" cy="0"/>
          </a:xfrm>
          <a:prstGeom prst="line">
            <a:avLst/>
          </a:prstGeom>
          <a:ln w="9525" cap="flat" cmpd="sng" algn="ctr">
            <a:solidFill>
              <a:srgbClr val="121977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42788056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444250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64536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356575738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728898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117353008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4097090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53770389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56044624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438826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73313005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1829882" y="3515202"/>
            <a:ext cx="6648586" cy="1099841"/>
          </a:xfrm>
          <a:prstGeom prst="rect">
            <a:avLst/>
          </a:prstGeom>
        </p:spPr>
      </p:pic>
      <p:sp>
        <p:nvSpPr>
          <p:cNvPr id="22715356" name=""/>
          <p:cNvSpPr/>
          <p:nvPr/>
        </p:nvSpPr>
        <p:spPr bwMode="auto">
          <a:xfrm rot="0" flipH="0" flipV="0">
            <a:off x="6122815" y="3333749"/>
            <a:ext cx="750093" cy="142875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3764291" name=""/>
          <p:cNvCxnSpPr/>
          <p:nvPr/>
        </p:nvCxnSpPr>
        <p:spPr bwMode="auto">
          <a:xfrm rot="0" flipH="0" flipV="1">
            <a:off x="3327138" y="4714875"/>
            <a:ext cx="2795676" cy="33078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089835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972072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454302519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474892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824888707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92873459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58208377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25846450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9351784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38258794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2027901338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910891751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6875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8840559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53952" y="5202230"/>
            <a:ext cx="598488" cy="1087429"/>
          </a:xfrm>
          <a:prstGeom prst="rect">
            <a:avLst/>
          </a:prstGeom>
        </p:spPr>
      </p:pic>
      <p:sp>
        <p:nvSpPr>
          <p:cNvPr id="1662512805" name=""/>
          <p:cNvSpPr txBox="1"/>
          <p:nvPr/>
        </p:nvSpPr>
        <p:spPr bwMode="auto">
          <a:xfrm rot="0" flipH="0" flipV="0">
            <a:off x="1383726" y="3515202"/>
            <a:ext cx="6388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230164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360" y="4065122"/>
            <a:ext cx="3226951" cy="3226951"/>
          </a:xfrm>
          <a:prstGeom prst="rect">
            <a:avLst/>
          </a:prstGeom>
        </p:spPr>
      </p:pic>
      <p:pic>
        <p:nvPicPr>
          <p:cNvPr id="1243156945" name=""/>
          <p:cNvPicPr>
            <a:picLocks noChangeAspect="1"/>
          </p:cNvPicPr>
          <p:nvPr/>
        </p:nvPicPr>
        <p:blipFill>
          <a:blip r:embed="rId5"/>
          <a:srcRect l="12897" t="13742" r="10993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73132367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85612" y="5259256"/>
            <a:ext cx="1674405" cy="1030403"/>
          </a:xfrm>
          <a:prstGeom prst="rect">
            <a:avLst/>
          </a:prstGeom>
        </p:spPr>
      </p:pic>
      <p:cxnSp>
        <p:nvCxnSpPr>
          <p:cNvPr id="1455994420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24715799" name=""/>
          <p:cNvCxnSpPr/>
          <p:nvPr/>
        </p:nvCxnSpPr>
        <p:spPr bwMode="auto">
          <a:xfrm rot="0" flipH="0" flipV="1">
            <a:off x="3426713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56603784" name=""/>
          <p:cNvCxnSpPr/>
          <p:nvPr/>
        </p:nvCxnSpPr>
        <p:spPr bwMode="auto">
          <a:xfrm rot="0" flipH="0" flipV="1">
            <a:off x="4710645" y="5761797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3829913" name=""/>
          <p:cNvPicPr>
            <a:picLocks noChangeAspect="1"/>
          </p:cNvPicPr>
          <p:nvPr/>
        </p:nvPicPr>
        <p:blipFill>
          <a:blip r:embed="rId7"/>
          <a:srcRect l="9124" t="84130" r="8379" b="1637"/>
          <a:stretch/>
        </p:blipFill>
        <p:spPr bwMode="auto">
          <a:xfrm flipH="0" flipV="0">
            <a:off x="3207972" y="4192880"/>
            <a:ext cx="4155280" cy="687386"/>
          </a:xfrm>
          <a:prstGeom prst="rect">
            <a:avLst/>
          </a:prstGeom>
        </p:spPr>
      </p:pic>
      <p:sp>
        <p:nvSpPr>
          <p:cNvPr id="1317194240" name=""/>
          <p:cNvSpPr/>
          <p:nvPr/>
        </p:nvSpPr>
        <p:spPr bwMode="auto">
          <a:xfrm rot="0" flipH="0" flipV="0">
            <a:off x="5894812" y="4192880"/>
            <a:ext cx="452437" cy="68738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>
                <a:alpha val="57000"/>
              </a:srgb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20648162" name=""/>
          <p:cNvCxnSpPr/>
          <p:nvPr/>
        </p:nvCxnSpPr>
        <p:spPr bwMode="auto">
          <a:xfrm rot="0" flipH="0" flipV="1">
            <a:off x="3327138" y="4833937"/>
            <a:ext cx="2567673" cy="21172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8205541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4802" y="1421309"/>
            <a:ext cx="4900567" cy="2276951"/>
          </a:xfrm>
          <a:prstGeom prst="rect">
            <a:avLst/>
          </a:prstGeom>
        </p:spPr>
      </p:pic>
      <p:pic>
        <p:nvPicPr>
          <p:cNvPr id="204348040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855118" y="1685925"/>
            <a:ext cx="2209799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0</Words>
  <Application>ONLYOFFICE/9.0.3.29</Application>
  <PresentationFormat>On-screen Show (4:3)</PresentationFormat>
  <Paragraphs>0</Paragraphs>
  <Slides>42</Slides>
  <Notes>42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Manager/>
  <Company>SUPSI-DTI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Project Presentatioin</dc:title>
  <dc:subject/>
  <dc:creator>R. Monleone</dc:creator>
  <cp:keywords/>
  <dc:description/>
  <cp:lastModifiedBy/>
  <cp:revision>152</cp:revision>
  <dcterms:created xsi:type="dcterms:W3CDTF">2012-06-06T06:29:02Z</dcterms:created>
  <dcterms:modified xsi:type="dcterms:W3CDTF">2025-08-01T08:35:37Z</dcterms:modified>
  <cp:category/>
</cp:coreProperties>
</file>